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4" r:id="rId2"/>
    <p:sldId id="263" r:id="rId3"/>
    <p:sldId id="257" r:id="rId4"/>
    <p:sldId id="258" r:id="rId5"/>
    <p:sldId id="259" r:id="rId6"/>
    <p:sldId id="273" r:id="rId7"/>
    <p:sldId id="280" r:id="rId8"/>
    <p:sldId id="275" r:id="rId9"/>
    <p:sldId id="286" r:id="rId10"/>
    <p:sldId id="272" r:id="rId1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244" autoAdjust="0"/>
  </p:normalViewPr>
  <p:slideViewPr>
    <p:cSldViewPr>
      <p:cViewPr>
        <p:scale>
          <a:sx n="70" d="100"/>
          <a:sy n="70" d="100"/>
        </p:scale>
        <p:origin x="-516" y="3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MX"/>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0589301-CCB1-496D-8B7D-CBFB2F06C4C5}" type="datetimeFigureOut">
              <a:rPr lang="es-MX" smtClean="0"/>
              <a:t>23/03/2014</a:t>
            </a:fld>
            <a:endParaRPr lang="es-MX"/>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MX"/>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MX"/>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4E98375-974A-4042-B211-FE3EB0BB977D}" type="slidenum">
              <a:rPr lang="es-MX" smtClean="0"/>
              <a:t>‹Nº›</a:t>
            </a:fld>
            <a:endParaRPr lang="es-MX"/>
          </a:p>
        </p:txBody>
      </p:sp>
    </p:spTree>
    <p:extLst>
      <p:ext uri="{BB962C8B-B14F-4D97-AF65-F5344CB8AC3E}">
        <p14:creationId xmlns:p14="http://schemas.microsoft.com/office/powerpoint/2010/main" val="10745633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lstStyle/>
          <a:p>
            <a:endParaRPr lang="es-MX" dirty="0"/>
          </a:p>
        </p:txBody>
      </p:sp>
      <p:sp>
        <p:nvSpPr>
          <p:cNvPr id="4" name="3 Marcador de número de diapositiva"/>
          <p:cNvSpPr>
            <a:spLocks noGrp="1"/>
          </p:cNvSpPr>
          <p:nvPr>
            <p:ph type="sldNum" sz="quarter" idx="10"/>
          </p:nvPr>
        </p:nvSpPr>
        <p:spPr/>
        <p:txBody>
          <a:bodyPr/>
          <a:lstStyle/>
          <a:p>
            <a:fld id="{E4E98375-974A-4042-B211-FE3EB0BB977D}" type="slidenum">
              <a:rPr lang="es-MX" smtClean="0"/>
              <a:t>2</a:t>
            </a:fld>
            <a:endParaRPr lang="es-MX"/>
          </a:p>
        </p:txBody>
      </p:sp>
    </p:spTree>
    <p:extLst>
      <p:ext uri="{BB962C8B-B14F-4D97-AF65-F5344CB8AC3E}">
        <p14:creationId xmlns:p14="http://schemas.microsoft.com/office/powerpoint/2010/main" val="39325518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23/03/2014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23/03/2014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23/03/2014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0F965E5B-F914-4429-9E33-7456EC1E740A}" type="datetimeFigureOut">
              <a:rPr lang="es-MX" smtClean="0"/>
              <a:pPr/>
              <a:t>23/03/2014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F965E5B-F914-4429-9E33-7456EC1E740A}" type="datetimeFigureOut">
              <a:rPr lang="es-MX" smtClean="0"/>
              <a:pPr/>
              <a:t>23/03/2014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0F965E5B-F914-4429-9E33-7456EC1E740A}" type="datetimeFigureOut">
              <a:rPr lang="es-MX" smtClean="0"/>
              <a:pPr/>
              <a:t>23/03/2014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0F965E5B-F914-4429-9E33-7456EC1E740A}" type="datetimeFigureOut">
              <a:rPr lang="es-MX" smtClean="0"/>
              <a:pPr/>
              <a:t>23/03/2014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0F965E5B-F914-4429-9E33-7456EC1E740A}" type="datetimeFigureOut">
              <a:rPr lang="es-MX" smtClean="0"/>
              <a:pPr/>
              <a:t>23/03/2014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F965E5B-F914-4429-9E33-7456EC1E740A}" type="datetimeFigureOut">
              <a:rPr lang="es-MX" smtClean="0"/>
              <a:pPr/>
              <a:t>23/03/2014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23/03/2014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F965E5B-F914-4429-9E33-7456EC1E740A}" type="datetimeFigureOut">
              <a:rPr lang="es-MX" smtClean="0"/>
              <a:pPr/>
              <a:t>23/03/2014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55A63E0-4293-409F-A9B5-609CD89B83B8}" type="slidenum">
              <a:rPr lang="es-MX" smtClean="0"/>
              <a:pPr/>
              <a:t>‹Nº›</a:t>
            </a:fld>
            <a:endParaRPr lang="es-MX"/>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965E5B-F914-4429-9E33-7456EC1E740A}" type="datetimeFigureOut">
              <a:rPr lang="es-MX" smtClean="0"/>
              <a:pPr/>
              <a:t>23/03/2014</a:t>
            </a:fld>
            <a:endParaRPr lang="es-MX"/>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MX"/>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5A63E0-4293-409F-A9B5-609CD89B83B8}" type="slidenum">
              <a:rPr lang="es-MX" smtClean="0"/>
              <a:pPr/>
              <a:t>‹Nº›</a:t>
            </a:fld>
            <a:endParaRPr lang="es-MX"/>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hyperlink" Target="http://www.poderjudicial-gto.gob.mx/pdfs/ifsp_conceptosjuridicosfundamentales-1.pdf"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3.xml"/><Relationship Id="rId4" Type="http://schemas.openxmlformats.org/officeDocument/2006/relationships/image" Target="../media/image5.png"/></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3.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lin ang="5400000" scaled="1"/>
          <a:tileRect/>
        </a:gradFill>
        <a:effectLst/>
      </p:bgPr>
    </p:bg>
    <p:spTree>
      <p:nvGrpSpPr>
        <p:cNvPr id="1" name=""/>
        <p:cNvGrpSpPr/>
        <p:nvPr/>
      </p:nvGrpSpPr>
      <p:grpSpPr>
        <a:xfrm>
          <a:off x="0" y="0"/>
          <a:ext cx="0" cy="0"/>
          <a:chOff x="0" y="0"/>
          <a:chExt cx="0" cy="0"/>
        </a:xfrm>
      </p:grpSpPr>
      <p:pic>
        <p:nvPicPr>
          <p:cNvPr id="4" name="6 Imagen" descr="LOGO JPG.jpg"/>
          <p:cNvPicPr/>
          <p:nvPr/>
        </p:nvPicPr>
        <p:blipFill>
          <a:blip r:embed="rId2" cstate="print"/>
          <a:srcRect l="34974" t="22000" r="34137" b="26320"/>
          <a:stretch>
            <a:fillRect/>
          </a:stretch>
        </p:blipFill>
        <p:spPr>
          <a:xfrm>
            <a:off x="8244408" y="404664"/>
            <a:ext cx="676906" cy="887342"/>
          </a:xfrm>
          <a:prstGeom prst="rect">
            <a:avLst/>
          </a:prstGeom>
        </p:spPr>
      </p:pic>
      <p:pic>
        <p:nvPicPr>
          <p:cNvPr id="11266" name="Picture 2" descr="Logo UAEH"/>
          <p:cNvPicPr>
            <a:picLocks noChangeAspect="1" noChangeArrowheads="1"/>
          </p:cNvPicPr>
          <p:nvPr/>
        </p:nvPicPr>
        <p:blipFill>
          <a:blip r:embed="rId3" cstate="print"/>
          <a:srcRect/>
          <a:stretch>
            <a:fillRect/>
          </a:stretch>
        </p:blipFill>
        <p:spPr bwMode="auto">
          <a:xfrm>
            <a:off x="179512" y="260648"/>
            <a:ext cx="1163766" cy="1440160"/>
          </a:xfrm>
          <a:prstGeom prst="rect">
            <a:avLst/>
          </a:prstGeom>
          <a:noFill/>
        </p:spPr>
      </p:pic>
      <p:sp>
        <p:nvSpPr>
          <p:cNvPr id="6" name="5 CuadroTexto"/>
          <p:cNvSpPr txBox="1"/>
          <p:nvPr/>
        </p:nvSpPr>
        <p:spPr>
          <a:xfrm>
            <a:off x="1475656" y="548680"/>
            <a:ext cx="6624736" cy="1184940"/>
          </a:xfrm>
          <a:prstGeom prst="rect">
            <a:avLst/>
          </a:prstGeom>
          <a:noFill/>
        </p:spPr>
        <p:txBody>
          <a:bodyPr wrap="square" rtlCol="0">
            <a:spAutoFit/>
          </a:bodyPr>
          <a:lstStyle/>
          <a:p>
            <a:pPr algn="ctr"/>
            <a:r>
              <a:rPr lang="es-MX" sz="2400" b="1" dirty="0" smtClean="0">
                <a:solidFill>
                  <a:prstClr val="black"/>
                </a:solidFill>
                <a:latin typeface="Arial" pitchFamily="34" charset="0"/>
                <a:cs typeface="Arial" pitchFamily="34" charset="0"/>
              </a:rPr>
              <a:t>UNIVERSIDAD AUTÓNOMA DEL ESTADO DE HIDALGO</a:t>
            </a:r>
          </a:p>
          <a:p>
            <a:pPr algn="ctr"/>
            <a:r>
              <a:rPr lang="es-MX" sz="2300" dirty="0" smtClean="0">
                <a:solidFill>
                  <a:prstClr val="black"/>
                </a:solidFill>
                <a:latin typeface="Arial" pitchFamily="34" charset="0"/>
                <a:cs typeface="Arial" pitchFamily="34" charset="0"/>
              </a:rPr>
              <a:t>ESCUELA SUPERIOR DE ZIMAPÁN</a:t>
            </a:r>
            <a:endParaRPr lang="es-MX" sz="2300" dirty="0">
              <a:solidFill>
                <a:prstClr val="black"/>
              </a:solidFill>
              <a:latin typeface="Arial" pitchFamily="34" charset="0"/>
              <a:cs typeface="Arial" pitchFamily="34" charset="0"/>
            </a:endParaRPr>
          </a:p>
        </p:txBody>
      </p:sp>
      <p:sp>
        <p:nvSpPr>
          <p:cNvPr id="7" name="6 CuadroTexto"/>
          <p:cNvSpPr txBox="1"/>
          <p:nvPr/>
        </p:nvSpPr>
        <p:spPr>
          <a:xfrm>
            <a:off x="1979712" y="2564904"/>
            <a:ext cx="5400600" cy="3539430"/>
          </a:xfrm>
          <a:prstGeom prst="rect">
            <a:avLst/>
          </a:prstGeom>
          <a:noFill/>
        </p:spPr>
        <p:txBody>
          <a:bodyPr wrap="square" rtlCol="0">
            <a:spAutoFit/>
          </a:bodyPr>
          <a:lstStyle/>
          <a:p>
            <a:pPr algn="ctr"/>
            <a:r>
              <a:rPr lang="es-MX" sz="2800" b="1" dirty="0" smtClean="0">
                <a:solidFill>
                  <a:prstClr val="black"/>
                </a:solidFill>
                <a:latin typeface="Arial" pitchFamily="34" charset="0"/>
                <a:cs typeface="Arial" pitchFamily="34" charset="0"/>
              </a:rPr>
              <a:t>Licenciatura en derecho.</a:t>
            </a:r>
          </a:p>
          <a:p>
            <a:pPr algn="ctr"/>
            <a:endParaRPr lang="es-MX" sz="2800" b="1" dirty="0" smtClean="0">
              <a:solidFill>
                <a:prstClr val="black"/>
              </a:solidFill>
              <a:latin typeface="Arial" pitchFamily="34" charset="0"/>
              <a:cs typeface="Arial" pitchFamily="34" charset="0"/>
            </a:endParaRPr>
          </a:p>
          <a:p>
            <a:pPr algn="ctr"/>
            <a:r>
              <a:rPr lang="es-ES" sz="2800" b="1" dirty="0" smtClean="0">
                <a:solidFill>
                  <a:prstClr val="black"/>
                </a:solidFill>
                <a:latin typeface="Arial" pitchFamily="34" charset="0"/>
                <a:cs typeface="Arial" pitchFamily="34" charset="0"/>
              </a:rPr>
              <a:t>Tema: </a:t>
            </a:r>
            <a:r>
              <a:rPr lang="es-MX" sz="2800" b="1" dirty="0" smtClean="0">
                <a:solidFill>
                  <a:prstClr val="black"/>
                </a:solidFill>
                <a:latin typeface="Arial" pitchFamily="34" charset="0"/>
                <a:cs typeface="Arial" pitchFamily="34" charset="0"/>
              </a:rPr>
              <a:t> </a:t>
            </a:r>
            <a:r>
              <a:rPr lang="es-MX" sz="2800" b="1" dirty="0">
                <a:solidFill>
                  <a:prstClr val="black"/>
                </a:solidFill>
                <a:latin typeface="Arial" pitchFamily="34" charset="0"/>
                <a:cs typeface="Arial" pitchFamily="34" charset="0"/>
              </a:rPr>
              <a:t>Derecho positivo y derecho </a:t>
            </a:r>
            <a:r>
              <a:rPr lang="es-MX" sz="2800" b="1" dirty="0" smtClean="0">
                <a:solidFill>
                  <a:prstClr val="black"/>
                </a:solidFill>
                <a:latin typeface="Arial" pitchFamily="34" charset="0"/>
                <a:cs typeface="Arial" pitchFamily="34" charset="0"/>
              </a:rPr>
              <a:t>vigente.</a:t>
            </a:r>
          </a:p>
          <a:p>
            <a:pPr algn="ctr"/>
            <a:endParaRPr lang="es-MX" sz="20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Lic. Ma. Del Carmen Ramos Castañon</a:t>
            </a:r>
          </a:p>
          <a:p>
            <a:pPr algn="ctr"/>
            <a:endParaRPr lang="es-MX" sz="2300" b="1" dirty="0">
              <a:solidFill>
                <a:prstClr val="black"/>
              </a:solidFill>
              <a:latin typeface="Arial" pitchFamily="34" charset="0"/>
              <a:cs typeface="Arial" pitchFamily="34" charset="0"/>
            </a:endParaRPr>
          </a:p>
          <a:p>
            <a:pPr algn="ctr"/>
            <a:r>
              <a:rPr lang="es-MX" sz="2300" b="1" dirty="0" smtClean="0">
                <a:solidFill>
                  <a:prstClr val="black"/>
                </a:solidFill>
                <a:latin typeface="Arial" pitchFamily="34" charset="0"/>
                <a:cs typeface="Arial" pitchFamily="34" charset="0"/>
              </a:rPr>
              <a:t>Enero – Junio 2014</a:t>
            </a:r>
            <a:endParaRPr lang="es-MX" sz="2300" b="1"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589677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829736"/>
            <a:ext cx="8424936" cy="6309420"/>
          </a:xfrm>
          <a:prstGeom prst="rect">
            <a:avLst/>
          </a:prstGeom>
          <a:noFill/>
        </p:spPr>
        <p:txBody>
          <a:bodyPr wrap="square" rtlCol="0">
            <a:spAutoFit/>
          </a:bodyPr>
          <a:lstStyle/>
          <a:p>
            <a:r>
              <a:rPr lang="es-MX" sz="2800" b="1" dirty="0">
                <a:latin typeface="Arial" pitchFamily="34" charset="0"/>
                <a:cs typeface="Arial" pitchFamily="34" charset="0"/>
              </a:rPr>
              <a:t>Bibliografía </a:t>
            </a:r>
            <a:r>
              <a:rPr lang="es-MX" sz="2800" b="1" dirty="0" smtClean="0">
                <a:latin typeface="Arial" pitchFamily="34" charset="0"/>
                <a:cs typeface="Arial" pitchFamily="34" charset="0"/>
              </a:rPr>
              <a:t>del tema:</a:t>
            </a:r>
          </a:p>
          <a:p>
            <a:endParaRPr lang="es-MX" sz="2800" b="1" dirty="0" smtClean="0">
              <a:latin typeface="Arial" pitchFamily="34" charset="0"/>
              <a:cs typeface="Arial" pitchFamily="34" charset="0"/>
            </a:endParaRPr>
          </a:p>
          <a:p>
            <a:pPr algn="just"/>
            <a:r>
              <a:rPr lang="es-MX" sz="2400" dirty="0" smtClean="0">
                <a:latin typeface="Arial"/>
                <a:cs typeface="Arial"/>
              </a:rPr>
              <a:t>García </a:t>
            </a:r>
            <a:r>
              <a:rPr lang="es-MX" sz="2400" dirty="0">
                <a:latin typeface="Arial"/>
                <a:cs typeface="Arial"/>
              </a:rPr>
              <a:t>Máynez, E. (2005). </a:t>
            </a:r>
            <a:r>
              <a:rPr lang="es-MX" sz="2400" dirty="0" smtClean="0">
                <a:latin typeface="Arial"/>
                <a:cs typeface="Arial"/>
              </a:rPr>
              <a:t>Introducción </a:t>
            </a:r>
            <a:r>
              <a:rPr lang="es-MX" sz="2400" dirty="0">
                <a:latin typeface="Arial"/>
                <a:cs typeface="Arial"/>
              </a:rPr>
              <a:t>al estudio del derecho. México: </a:t>
            </a:r>
            <a:r>
              <a:rPr lang="es-MX" sz="2400" dirty="0" smtClean="0">
                <a:latin typeface="Arial"/>
                <a:cs typeface="Arial"/>
              </a:rPr>
              <a:t>Porrúa.</a:t>
            </a:r>
            <a:endParaRPr lang="es-MX" sz="2400" dirty="0">
              <a:latin typeface="Arial"/>
              <a:cs typeface="Arial"/>
            </a:endParaRPr>
          </a:p>
          <a:p>
            <a:pPr algn="just"/>
            <a:r>
              <a:rPr lang="es-MX" sz="2400" dirty="0">
                <a:latin typeface="Arial"/>
                <a:cs typeface="Arial"/>
              </a:rPr>
              <a:t>Planiol, Marcel </a:t>
            </a:r>
            <a:r>
              <a:rPr lang="es-MX" sz="2400" dirty="0" smtClean="0">
                <a:latin typeface="Arial"/>
                <a:cs typeface="Arial"/>
              </a:rPr>
              <a:t>y </a:t>
            </a:r>
            <a:r>
              <a:rPr lang="es-MX" sz="2400" dirty="0">
                <a:latin typeface="Arial"/>
                <a:cs typeface="Arial"/>
              </a:rPr>
              <a:t>Ripert, George. (s.f.). Derecho civil. México: Harla.</a:t>
            </a:r>
          </a:p>
          <a:p>
            <a:pPr algn="just"/>
            <a:r>
              <a:rPr lang="es-MX" sz="2400" dirty="0">
                <a:latin typeface="Arial"/>
                <a:cs typeface="Arial"/>
              </a:rPr>
              <a:t>Soto </a:t>
            </a:r>
            <a:r>
              <a:rPr lang="es-MX" sz="2400" dirty="0" smtClean="0">
                <a:latin typeface="Arial"/>
                <a:cs typeface="Arial"/>
              </a:rPr>
              <a:t>Álvarez, </a:t>
            </a:r>
            <a:r>
              <a:rPr lang="es-MX" sz="2400" dirty="0">
                <a:latin typeface="Arial"/>
                <a:cs typeface="Arial"/>
              </a:rPr>
              <a:t>C. (2004). </a:t>
            </a:r>
            <a:r>
              <a:rPr lang="es-MX" sz="2400" dirty="0" smtClean="0">
                <a:latin typeface="Arial"/>
                <a:cs typeface="Arial"/>
              </a:rPr>
              <a:t>Introducción </a:t>
            </a:r>
            <a:r>
              <a:rPr lang="es-MX" sz="2400" dirty="0">
                <a:latin typeface="Arial"/>
                <a:cs typeface="Arial"/>
              </a:rPr>
              <a:t>al estudio del derecho y nociones de derecho civil. </a:t>
            </a:r>
            <a:r>
              <a:rPr lang="es-MX" sz="2400" dirty="0" smtClean="0">
                <a:latin typeface="Arial"/>
                <a:cs typeface="Arial"/>
              </a:rPr>
              <a:t>México: </a:t>
            </a:r>
            <a:r>
              <a:rPr lang="es-MX" sz="2400" dirty="0">
                <a:latin typeface="Arial"/>
                <a:cs typeface="Arial"/>
              </a:rPr>
              <a:t>Limusa</a:t>
            </a:r>
            <a:r>
              <a:rPr lang="es-MX" sz="2400" dirty="0" smtClean="0">
                <a:latin typeface="Arial"/>
                <a:cs typeface="Arial"/>
              </a:rPr>
              <a:t>.</a:t>
            </a:r>
          </a:p>
          <a:p>
            <a:pPr algn="just"/>
            <a:r>
              <a:rPr lang="es-MX" sz="2400" dirty="0">
                <a:latin typeface="Arial"/>
                <a:cs typeface="Arial"/>
              </a:rPr>
              <a:t>Guanajuato, P. j. (s.f.). Conceptos </a:t>
            </a:r>
            <a:r>
              <a:rPr lang="es-MX" sz="2400" dirty="0" smtClean="0">
                <a:latin typeface="Arial"/>
                <a:cs typeface="Arial"/>
              </a:rPr>
              <a:t>jurídicos </a:t>
            </a:r>
            <a:r>
              <a:rPr lang="es-MX" sz="2400" dirty="0">
                <a:latin typeface="Arial"/>
                <a:cs typeface="Arial"/>
              </a:rPr>
              <a:t>fundamentales. Recuperado el 23 de Marzo de 2014, de </a:t>
            </a:r>
            <a:r>
              <a:rPr lang="es-MX" sz="2400" dirty="0">
                <a:latin typeface="Arial"/>
                <a:cs typeface="Arial"/>
                <a:hlinkClick r:id="rId2"/>
              </a:rPr>
              <a:t>http://</a:t>
            </a:r>
            <a:r>
              <a:rPr lang="es-MX" sz="2400" dirty="0" smtClean="0">
                <a:latin typeface="Arial"/>
                <a:cs typeface="Arial"/>
                <a:hlinkClick r:id="rId2"/>
              </a:rPr>
              <a:t>www.poderjudicial-gto.gob.mx/pdfs/ifsp_conceptosjuridicosfundamentales-1.pdf</a:t>
            </a:r>
            <a:endParaRPr lang="es-MX" sz="2400" dirty="0" smtClean="0">
              <a:latin typeface="Arial"/>
              <a:cs typeface="Arial"/>
            </a:endParaRPr>
          </a:p>
          <a:p>
            <a:pPr algn="just"/>
            <a:endParaRPr lang="es-MX" sz="2400" dirty="0">
              <a:latin typeface="Arial"/>
              <a:cs typeface="Arial"/>
            </a:endParaRPr>
          </a:p>
          <a:p>
            <a:r>
              <a:rPr lang="es-MX" sz="2800" dirty="0"/>
              <a:t> </a:t>
            </a:r>
          </a:p>
          <a:p>
            <a:endParaRPr lang="es-ES" sz="2800" dirty="0">
              <a:latin typeface="Arial"/>
              <a:cs typeface="Arial"/>
            </a:endParaRPr>
          </a:p>
          <a:p>
            <a:endParaRPr lang="es-ES" sz="2800" b="1" dirty="0">
              <a:latin typeface="Arial" pitchFamily="34" charset="0"/>
              <a:cs typeface="Arial" pitchFamily="34" charset="0"/>
            </a:endParaRPr>
          </a:p>
        </p:txBody>
      </p:sp>
    </p:spTree>
    <p:extLst>
      <p:ext uri="{BB962C8B-B14F-4D97-AF65-F5344CB8AC3E}">
        <p14:creationId xmlns:p14="http://schemas.microsoft.com/office/powerpoint/2010/main" val="36003527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23528" y="620688"/>
            <a:ext cx="8352679" cy="4832092"/>
          </a:xfrm>
          <a:prstGeom prst="rect">
            <a:avLst/>
          </a:prstGeom>
          <a:noFill/>
        </p:spPr>
        <p:txBody>
          <a:bodyPr wrap="square" rtlCol="0">
            <a:spAutoFit/>
          </a:bodyPr>
          <a:lstStyle/>
          <a:p>
            <a:pPr algn="just"/>
            <a:r>
              <a:rPr lang="es-MX" sz="2800" b="1" dirty="0" smtClean="0">
                <a:latin typeface="Arial" pitchFamily="34" charset="0"/>
                <a:cs typeface="Arial" pitchFamily="34" charset="0"/>
              </a:rPr>
              <a:t>Tema: Derecho </a:t>
            </a:r>
            <a:r>
              <a:rPr lang="es-MX" sz="2800" b="1" dirty="0">
                <a:latin typeface="Arial" pitchFamily="34" charset="0"/>
                <a:cs typeface="Arial" pitchFamily="34" charset="0"/>
              </a:rPr>
              <a:t>positivo y derecho </a:t>
            </a:r>
            <a:r>
              <a:rPr lang="es-MX" sz="2800" b="1" dirty="0" smtClean="0">
                <a:latin typeface="Arial" pitchFamily="34" charset="0"/>
                <a:cs typeface="Arial" pitchFamily="34" charset="0"/>
              </a:rPr>
              <a:t>vigente.</a:t>
            </a:r>
          </a:p>
          <a:p>
            <a:pPr algn="just"/>
            <a:r>
              <a:rPr lang="es-MX" sz="2800" b="1" dirty="0" smtClean="0">
                <a:latin typeface="Arial" pitchFamily="34" charset="0"/>
                <a:cs typeface="Arial" pitchFamily="34" charset="0"/>
              </a:rPr>
              <a:t>Resumen (</a:t>
            </a:r>
            <a:r>
              <a:rPr lang="es-MX" sz="2800" b="1" dirty="0" err="1" smtClean="0">
                <a:latin typeface="Arial" pitchFamily="34" charset="0"/>
                <a:cs typeface="Arial" pitchFamily="34" charset="0"/>
              </a:rPr>
              <a:t>Abstract</a:t>
            </a:r>
            <a:r>
              <a:rPr lang="es-MX" sz="2800" b="1" dirty="0" smtClean="0">
                <a:latin typeface="Arial" pitchFamily="34" charset="0"/>
                <a:cs typeface="Arial" pitchFamily="34" charset="0"/>
              </a:rPr>
              <a:t>)</a:t>
            </a:r>
            <a:endParaRPr lang="es-MX" sz="2800" b="1" dirty="0">
              <a:latin typeface="Arial" pitchFamily="34" charset="0"/>
              <a:cs typeface="Arial" pitchFamily="34" charset="0"/>
            </a:endParaRPr>
          </a:p>
          <a:p>
            <a:pPr marL="342900" indent="-342900" algn="just">
              <a:lnSpc>
                <a:spcPct val="150000"/>
              </a:lnSpc>
              <a:buFont typeface="Arial" pitchFamily="34" charset="0"/>
              <a:buChar char="•"/>
            </a:pPr>
            <a:r>
              <a:rPr lang="es-MX" sz="1600" b="1" dirty="0" smtClean="0">
                <a:latin typeface="Arial" pitchFamily="34" charset="0"/>
                <a:cs typeface="Arial" pitchFamily="34" charset="0"/>
              </a:rPr>
              <a:t>La palabra derecho tiene varias acepciones,  mismas que deben ser analizadas para evitar confusión tales como el derecho vigente, derecho positivo, derecho natural, derecho consuetudinario, derecho objetivo, derecho subjetivo, derecho adjetivo, derecho sustantivo entre otras.</a:t>
            </a:r>
          </a:p>
          <a:p>
            <a:pPr marL="342900" indent="-342900" algn="just">
              <a:lnSpc>
                <a:spcPct val="150000"/>
              </a:lnSpc>
              <a:buFont typeface="Arial" pitchFamily="34" charset="0"/>
              <a:buChar char="•"/>
            </a:pPr>
            <a:r>
              <a:rPr lang="en-US" sz="1600" b="1" dirty="0">
                <a:latin typeface="Arial" pitchFamily="34" charset="0"/>
                <a:cs typeface="Arial" pitchFamily="34" charset="0"/>
              </a:rPr>
              <a:t>The right word has several meanings, of which must be analyzed to avoid confusion such as the current law, positive law, natural law, common law right objective, subjective law, procedural law, substantive law among </a:t>
            </a:r>
            <a:r>
              <a:rPr lang="en-US" sz="1600" b="1" dirty="0" smtClean="0">
                <a:latin typeface="Arial" pitchFamily="34" charset="0"/>
                <a:cs typeface="Arial" pitchFamily="34" charset="0"/>
              </a:rPr>
              <a:t>other.</a:t>
            </a:r>
            <a:endParaRPr lang="es-MX" sz="1600" b="1" dirty="0">
              <a:latin typeface="Arial" pitchFamily="34" charset="0"/>
              <a:cs typeface="Arial" pitchFamily="34" charset="0"/>
            </a:endParaRPr>
          </a:p>
          <a:p>
            <a:pPr algn="just"/>
            <a:r>
              <a:rPr lang="es-MX" sz="1600" b="1" dirty="0">
                <a:latin typeface="Arial" pitchFamily="34" charset="0"/>
                <a:cs typeface="Arial" pitchFamily="34" charset="0"/>
              </a:rPr>
              <a:t> </a:t>
            </a:r>
            <a:r>
              <a:rPr lang="es-MX" sz="2000" b="1" dirty="0">
                <a:latin typeface="Arial" pitchFamily="34" charset="0"/>
                <a:cs typeface="Arial" pitchFamily="34" charset="0"/>
              </a:rPr>
              <a:t>Palabras clave: </a:t>
            </a:r>
            <a:r>
              <a:rPr lang="es-MX" sz="2000" b="1" dirty="0" smtClean="0">
                <a:latin typeface="Arial" pitchFamily="34" charset="0"/>
                <a:cs typeface="Arial" pitchFamily="34" charset="0"/>
              </a:rPr>
              <a:t>(</a:t>
            </a:r>
            <a:r>
              <a:rPr lang="es-MX" sz="2000" b="1" dirty="0" err="1" smtClean="0">
                <a:latin typeface="Arial" pitchFamily="34" charset="0"/>
                <a:cs typeface="Arial" pitchFamily="34" charset="0"/>
              </a:rPr>
              <a:t>keywords</a:t>
            </a:r>
            <a:r>
              <a:rPr lang="es-MX" sz="2000" b="1" dirty="0" smtClean="0">
                <a:latin typeface="Arial" pitchFamily="34" charset="0"/>
                <a:cs typeface="Arial" pitchFamily="34" charset="0"/>
              </a:rPr>
              <a:t>)</a:t>
            </a:r>
            <a:endParaRPr lang="es-MX" sz="2000" b="1" dirty="0">
              <a:latin typeface="Arial" pitchFamily="34" charset="0"/>
              <a:cs typeface="Arial" pitchFamily="34" charset="0"/>
            </a:endParaRPr>
          </a:p>
          <a:p>
            <a:pPr algn="just"/>
            <a:endParaRPr lang="es-MX" sz="1600" b="1" dirty="0">
              <a:latin typeface="Arial" pitchFamily="34" charset="0"/>
              <a:cs typeface="Arial" pitchFamily="34" charset="0"/>
            </a:endParaRPr>
          </a:p>
          <a:p>
            <a:pPr marL="342900" indent="-342900" algn="just">
              <a:lnSpc>
                <a:spcPct val="150000"/>
              </a:lnSpc>
              <a:buFont typeface="Arial" pitchFamily="34" charset="0"/>
              <a:buChar char="•"/>
            </a:pPr>
            <a:r>
              <a:rPr lang="es-MX" sz="1600" b="1" dirty="0" smtClean="0">
                <a:latin typeface="Arial" pitchFamily="34" charset="0"/>
                <a:cs typeface="Arial" pitchFamily="34" charset="0"/>
              </a:rPr>
              <a:t>Palabras Claves: </a:t>
            </a:r>
            <a:r>
              <a:rPr lang="es-MX" sz="1600" b="1" dirty="0">
                <a:latin typeface="Arial" pitchFamily="34" charset="0"/>
                <a:cs typeface="Arial" pitchFamily="34" charset="0"/>
              </a:rPr>
              <a:t>D</a:t>
            </a:r>
            <a:r>
              <a:rPr lang="es-MX" sz="1600" b="1" dirty="0" smtClean="0">
                <a:latin typeface="Arial" pitchFamily="34" charset="0"/>
                <a:cs typeface="Arial" pitchFamily="34" charset="0"/>
              </a:rPr>
              <a:t>erecho, derecho positivo derecho vigente normas jurídicas.</a:t>
            </a:r>
          </a:p>
          <a:p>
            <a:pPr marL="342900" indent="-342900" algn="just">
              <a:lnSpc>
                <a:spcPct val="150000"/>
              </a:lnSpc>
              <a:buFont typeface="Arial" pitchFamily="34" charset="0"/>
              <a:buChar char="•"/>
            </a:pPr>
            <a:r>
              <a:rPr lang="en-US" sz="1600" b="1" dirty="0">
                <a:latin typeface="Arial" pitchFamily="34" charset="0"/>
                <a:cs typeface="Arial" pitchFamily="34" charset="0"/>
              </a:rPr>
              <a:t>Law, positive law, existing laws and legal standards.</a:t>
            </a:r>
            <a:endParaRPr lang="es-MX" sz="16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bg1">
                <a:tint val="40000"/>
                <a:satMod val="350000"/>
              </a:schemeClr>
            </a:gs>
            <a:gs pos="40000">
              <a:schemeClr val="bg1">
                <a:tint val="45000"/>
                <a:shade val="99000"/>
                <a:satMod val="350000"/>
              </a:schemeClr>
            </a:gs>
            <a:gs pos="100000">
              <a:schemeClr val="bg1">
                <a:shade val="20000"/>
                <a:satMod val="255000"/>
              </a:schemeClr>
            </a:gs>
          </a:gsLst>
          <a:path path="circle">
            <a:fillToRect r="100000" b="100000"/>
          </a:path>
          <a:tileRect l="-100000" t="-100000"/>
        </a:gradFill>
        <a:effectLst/>
      </p:bgPr>
    </p:bg>
    <p:spTree>
      <p:nvGrpSpPr>
        <p:cNvPr id="1" name=""/>
        <p:cNvGrpSpPr/>
        <p:nvPr/>
      </p:nvGrpSpPr>
      <p:grpSpPr>
        <a:xfrm>
          <a:off x="0" y="0"/>
          <a:ext cx="0" cy="0"/>
          <a:chOff x="0" y="0"/>
          <a:chExt cx="0" cy="0"/>
        </a:xfrm>
      </p:grpSpPr>
      <p:sp>
        <p:nvSpPr>
          <p:cNvPr id="3" name="2 CuadroTexto"/>
          <p:cNvSpPr txBox="1"/>
          <p:nvPr/>
        </p:nvSpPr>
        <p:spPr>
          <a:xfrm>
            <a:off x="755576" y="1718204"/>
            <a:ext cx="7632848" cy="3539430"/>
          </a:xfrm>
          <a:prstGeom prst="rect">
            <a:avLst/>
          </a:prstGeom>
          <a:noFill/>
        </p:spPr>
        <p:txBody>
          <a:bodyPr wrap="square" rtlCol="0">
            <a:spAutoFit/>
          </a:bodyPr>
          <a:lstStyle/>
          <a:p>
            <a:pPr algn="just"/>
            <a:r>
              <a:rPr lang="es-MX" sz="2800" b="1" dirty="0">
                <a:latin typeface="Arial" pitchFamily="34" charset="0"/>
                <a:cs typeface="Arial" pitchFamily="34" charset="0"/>
              </a:rPr>
              <a:t>Objetivo general</a:t>
            </a:r>
            <a:r>
              <a:rPr lang="es-MX" sz="2800" b="1" dirty="0" smtClean="0">
                <a:latin typeface="Arial" pitchFamily="34" charset="0"/>
                <a:cs typeface="Arial" pitchFamily="34" charset="0"/>
              </a:rPr>
              <a:t>: </a:t>
            </a:r>
            <a:r>
              <a:rPr lang="es-MX" sz="2400" dirty="0">
                <a:latin typeface="Arial" pitchFamily="34" charset="0"/>
                <a:cs typeface="Arial" pitchFamily="34" charset="0"/>
              </a:rPr>
              <a:t>La presente asignatura proporcionará al estudiante los conocimientos básicos de la ciencia jurídica; el conocimiento completo de la organización y estructura genérica del derecho, el aprendizaje de los conceptos jurídicos fundamentales de la teoría general del derecho, así como la adquisición de los conocimientos necesarios para el empleo de la técnica jurídica</a:t>
            </a:r>
            <a:r>
              <a:rPr lang="es-MX" sz="2400" dirty="0" smtClean="0">
                <a:latin typeface="Arial" pitchFamily="34" charset="0"/>
                <a:cs typeface="Arial" pitchFamily="34" charset="0"/>
              </a:rPr>
              <a:t>. </a:t>
            </a:r>
            <a:endParaRPr lang="es-MX" sz="2400" dirty="0">
              <a:latin typeface="Arial" pitchFamily="34" charset="0"/>
              <a:cs typeface="Arial" pitchFamily="34" charset="0"/>
            </a:endParaRPr>
          </a:p>
          <a:p>
            <a:endParaRPr lang="es-MX" sz="2800" b="1"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67545" y="404664"/>
            <a:ext cx="8280920" cy="3970318"/>
          </a:xfrm>
          <a:prstGeom prst="rect">
            <a:avLst/>
          </a:prstGeom>
          <a:noFill/>
        </p:spPr>
        <p:txBody>
          <a:bodyPr wrap="square" rtlCol="0">
            <a:spAutoFit/>
          </a:bodyPr>
          <a:lstStyle/>
          <a:p>
            <a:r>
              <a:rPr lang="es-MX" sz="2800" b="1" dirty="0">
                <a:latin typeface="Arial" pitchFamily="34" charset="0"/>
                <a:cs typeface="Arial" pitchFamily="34" charset="0"/>
              </a:rPr>
              <a:t>Nombre de la unidad</a:t>
            </a:r>
            <a:r>
              <a:rPr lang="es-MX" sz="2800" b="1" dirty="0" smtClean="0">
                <a:latin typeface="Arial" pitchFamily="34" charset="0"/>
                <a:cs typeface="Arial" pitchFamily="34" charset="0"/>
              </a:rPr>
              <a:t>:</a:t>
            </a:r>
          </a:p>
          <a:p>
            <a:endParaRPr lang="es-MX" sz="2800" b="1" dirty="0">
              <a:latin typeface="Arial" pitchFamily="34" charset="0"/>
              <a:cs typeface="Arial" pitchFamily="34" charset="0"/>
            </a:endParaRPr>
          </a:p>
          <a:p>
            <a:pPr algn="ctr"/>
            <a:r>
              <a:rPr lang="es-MX" sz="2800" dirty="0">
                <a:latin typeface="Arial" pitchFamily="34" charset="0"/>
                <a:cs typeface="Arial" pitchFamily="34" charset="0"/>
              </a:rPr>
              <a:t>UNIDAD </a:t>
            </a:r>
            <a:r>
              <a:rPr lang="es-MX" sz="2800" dirty="0" smtClean="0">
                <a:latin typeface="Arial" pitchFamily="34" charset="0"/>
                <a:cs typeface="Arial" pitchFamily="34" charset="0"/>
              </a:rPr>
              <a:t>III DISTINTAS </a:t>
            </a:r>
            <a:r>
              <a:rPr lang="es-MX" sz="2800" dirty="0">
                <a:latin typeface="Arial" pitchFamily="34" charset="0"/>
                <a:cs typeface="Arial" pitchFamily="34" charset="0"/>
              </a:rPr>
              <a:t>ACEPCIONES DE LA PALABRA </a:t>
            </a:r>
            <a:r>
              <a:rPr lang="es-MX" sz="2800" dirty="0" smtClean="0">
                <a:latin typeface="Arial" pitchFamily="34" charset="0"/>
                <a:cs typeface="Arial" pitchFamily="34" charset="0"/>
              </a:rPr>
              <a:t>DERECHO.</a:t>
            </a:r>
            <a:endParaRPr lang="es-MX" sz="2800" dirty="0">
              <a:latin typeface="Arial" pitchFamily="34" charset="0"/>
              <a:cs typeface="Arial" pitchFamily="34" charset="0"/>
            </a:endParaRPr>
          </a:p>
          <a:p>
            <a:pPr algn="ctr"/>
            <a:endParaRPr lang="es-MX" sz="2800" b="1" dirty="0">
              <a:latin typeface="Arial" pitchFamily="34" charset="0"/>
              <a:cs typeface="Arial" pitchFamily="34" charset="0"/>
            </a:endParaRPr>
          </a:p>
          <a:p>
            <a:pPr algn="just"/>
            <a:r>
              <a:rPr lang="es-MX" sz="2800" b="1" dirty="0" smtClean="0">
                <a:latin typeface="Arial" pitchFamily="34" charset="0"/>
                <a:cs typeface="Arial" pitchFamily="34" charset="0"/>
              </a:rPr>
              <a:t>Objetivo </a:t>
            </a:r>
            <a:r>
              <a:rPr lang="es-MX" sz="2800" b="1" dirty="0">
                <a:latin typeface="Arial" pitchFamily="34" charset="0"/>
                <a:cs typeface="Arial" pitchFamily="34" charset="0"/>
              </a:rPr>
              <a:t>de la unidad</a:t>
            </a:r>
            <a:r>
              <a:rPr lang="es-MX" sz="2800" b="1" dirty="0" smtClean="0">
                <a:latin typeface="Arial" pitchFamily="34" charset="0"/>
                <a:cs typeface="Arial" pitchFamily="34" charset="0"/>
              </a:rPr>
              <a:t>: </a:t>
            </a:r>
            <a:r>
              <a:rPr lang="es-MX" sz="2800" dirty="0" smtClean="0">
                <a:latin typeface="Arial" pitchFamily="34" charset="0"/>
                <a:cs typeface="Arial" pitchFamily="34" charset="0"/>
              </a:rPr>
              <a:t>El </a:t>
            </a:r>
            <a:r>
              <a:rPr lang="es-MX" sz="2800" dirty="0">
                <a:latin typeface="Arial" pitchFamily="34" charset="0"/>
                <a:cs typeface="Arial" pitchFamily="34" charset="0"/>
              </a:rPr>
              <a:t>alumno  comprenderá los términos que emplean la voz derecho con significaciones variadas y hasta opuestas</a:t>
            </a:r>
          </a:p>
          <a:p>
            <a:pPr algn="just"/>
            <a:r>
              <a:rPr lang="es-MX" sz="2800" dirty="0" smtClean="0">
                <a:latin typeface="Arial" pitchFamily="34" charset="0"/>
                <a:cs typeface="Arial" pitchFamily="34" charset="0"/>
              </a:rPr>
              <a:t>.</a:t>
            </a:r>
            <a:endParaRPr lang="es-MX" sz="28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4585871"/>
          </a:xfrm>
          <a:prstGeom prst="rect">
            <a:avLst/>
          </a:prstGeom>
          <a:noFill/>
        </p:spPr>
        <p:txBody>
          <a:bodyPr wrap="square" rtlCol="0">
            <a:spAutoFit/>
          </a:bodyPr>
          <a:lstStyle/>
          <a:p>
            <a:r>
              <a:rPr lang="es-MX" sz="2800" b="1" dirty="0" smtClean="0">
                <a:latin typeface="Arial" pitchFamily="34" charset="0"/>
                <a:cs typeface="Arial" pitchFamily="34" charset="0"/>
              </a:rPr>
              <a:t>Tema:</a:t>
            </a:r>
          </a:p>
          <a:p>
            <a:endParaRPr lang="es-MX" sz="2800" b="1" dirty="0">
              <a:latin typeface="Arial" pitchFamily="34" charset="0"/>
              <a:cs typeface="Arial" pitchFamily="34" charset="0"/>
            </a:endParaRPr>
          </a:p>
          <a:p>
            <a:pPr algn="just"/>
            <a:r>
              <a:rPr lang="es-MX" sz="2400" b="1" dirty="0">
                <a:latin typeface="Arial" pitchFamily="34" charset="0"/>
                <a:cs typeface="Arial" pitchFamily="34" charset="0"/>
              </a:rPr>
              <a:t>3.2 Derecho positivo y derecho vigente.</a:t>
            </a:r>
          </a:p>
          <a:p>
            <a:r>
              <a:rPr lang="es-MX" sz="2400" dirty="0" smtClean="0">
                <a:latin typeface="Arial" pitchFamily="34" charset="0"/>
                <a:cs typeface="Arial" pitchFamily="34" charset="0"/>
              </a:rPr>
              <a:t>.</a:t>
            </a:r>
          </a:p>
          <a:p>
            <a:endParaRPr lang="es-MX" sz="2400" b="1" dirty="0">
              <a:latin typeface="Arial" pitchFamily="34" charset="0"/>
              <a:cs typeface="Arial" pitchFamily="34" charset="0"/>
            </a:endParaRPr>
          </a:p>
          <a:p>
            <a:pPr algn="just"/>
            <a:r>
              <a:rPr lang="es-MX" sz="2800" b="1" dirty="0" smtClean="0">
                <a:latin typeface="Arial" pitchFamily="34" charset="0"/>
                <a:cs typeface="Arial" pitchFamily="34" charset="0"/>
              </a:rPr>
              <a:t>Introducción: </a:t>
            </a:r>
            <a:r>
              <a:rPr lang="es-MX" sz="2800" dirty="0" smtClean="0">
                <a:latin typeface="Arial" pitchFamily="34" charset="0"/>
                <a:cs typeface="Arial" pitchFamily="34" charset="0"/>
              </a:rPr>
              <a:t>En</a:t>
            </a:r>
            <a:r>
              <a:rPr lang="es-MX" sz="2800" b="1" dirty="0" smtClean="0">
                <a:latin typeface="Arial" pitchFamily="34" charset="0"/>
                <a:cs typeface="Arial" pitchFamily="34" charset="0"/>
              </a:rPr>
              <a:t> </a:t>
            </a:r>
            <a:r>
              <a:rPr lang="es-MX" sz="2800" dirty="0" smtClean="0">
                <a:latin typeface="Arial" pitchFamily="34" charset="0"/>
                <a:cs typeface="Arial" pitchFamily="34" charset="0"/>
              </a:rPr>
              <a:t>el presente trabajo se pretende, estableceremos un concepto de derecho y sus distintas acepciones pero principalmente el derecho vigente y el derecho positivo que son el contenido del tema que se aborda. </a:t>
            </a:r>
            <a:endParaRPr lang="es-MX" sz="2800" b="1" dirty="0" smtClean="0">
              <a:latin typeface="Arial" pitchFamily="34" charset="0"/>
              <a:cs typeface="Arial" pitchFamily="34" charset="0"/>
            </a:endParaRPr>
          </a:p>
          <a:p>
            <a:pPr algn="just"/>
            <a:endParaRPr lang="es-MX" sz="24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539553" y="116632"/>
            <a:ext cx="8364752" cy="3908762"/>
          </a:xfrm>
          <a:prstGeom prst="rect">
            <a:avLst/>
          </a:prstGeom>
          <a:noFill/>
        </p:spPr>
        <p:txBody>
          <a:bodyPr wrap="square" rtlCol="0">
            <a:spAutoFit/>
          </a:bodyPr>
          <a:lstStyle/>
          <a:p>
            <a:pPr algn="ctr"/>
            <a:r>
              <a:rPr lang="es-MX" sz="2800" b="1" dirty="0" smtClean="0">
                <a:latin typeface="Arial" pitchFamily="34" charset="0"/>
                <a:cs typeface="Arial" pitchFamily="34" charset="0"/>
              </a:rPr>
              <a:t>Derecho.</a:t>
            </a:r>
          </a:p>
          <a:p>
            <a:pPr algn="just"/>
            <a:r>
              <a:rPr lang="es-MX" sz="2000" dirty="0" smtClean="0">
                <a:latin typeface="Arial" pitchFamily="34" charset="0"/>
                <a:cs typeface="Arial" pitchFamily="34" charset="0"/>
              </a:rPr>
              <a:t>La </a:t>
            </a:r>
            <a:r>
              <a:rPr lang="es-MX" sz="2000" dirty="0">
                <a:latin typeface="Arial" pitchFamily="34" charset="0"/>
                <a:cs typeface="Arial" pitchFamily="34" charset="0"/>
              </a:rPr>
              <a:t>palabra proviene del vocablo latino </a:t>
            </a:r>
            <a:r>
              <a:rPr lang="es-MX" sz="2000" dirty="0" smtClean="0">
                <a:latin typeface="Arial" pitchFamily="34" charset="0"/>
                <a:cs typeface="Arial" pitchFamily="34" charset="0"/>
              </a:rPr>
              <a:t>directum, que </a:t>
            </a:r>
            <a:r>
              <a:rPr lang="es-MX" sz="2000" dirty="0">
                <a:latin typeface="Arial" pitchFamily="34" charset="0"/>
                <a:cs typeface="Arial" pitchFamily="34" charset="0"/>
              </a:rPr>
              <a:t>significa no apartarse del buen camino, seguir el sendero señalado por la ley, lo que</a:t>
            </a:r>
          </a:p>
          <a:p>
            <a:pPr algn="just"/>
            <a:r>
              <a:rPr lang="es-MX" sz="2000" dirty="0">
                <a:latin typeface="Arial" pitchFamily="34" charset="0"/>
                <a:cs typeface="Arial" pitchFamily="34" charset="0"/>
              </a:rPr>
              <a:t>se dirige o es bien dirigido. En general se entiendo por Derecho, conjunto de </a:t>
            </a:r>
            <a:r>
              <a:rPr lang="es-MX" sz="2000" dirty="0" smtClean="0">
                <a:latin typeface="Arial" pitchFamily="34" charset="0"/>
                <a:cs typeface="Arial" pitchFamily="34" charset="0"/>
              </a:rPr>
              <a:t>normas jurídicas</a:t>
            </a:r>
            <a:r>
              <a:rPr lang="es-MX" sz="2000" dirty="0">
                <a:latin typeface="Arial" pitchFamily="34" charset="0"/>
                <a:cs typeface="Arial" pitchFamily="34" charset="0"/>
              </a:rPr>
              <a:t>, creadas por el estado para regular la conducta externa de los hombres y </a:t>
            </a:r>
            <a:r>
              <a:rPr lang="es-MX" sz="2000" dirty="0" smtClean="0">
                <a:latin typeface="Arial" pitchFamily="34" charset="0"/>
                <a:cs typeface="Arial" pitchFamily="34" charset="0"/>
              </a:rPr>
              <a:t>en caso </a:t>
            </a:r>
            <a:r>
              <a:rPr lang="es-MX" sz="2000" dirty="0">
                <a:latin typeface="Arial" pitchFamily="34" charset="0"/>
                <a:cs typeface="Arial" pitchFamily="34" charset="0"/>
              </a:rPr>
              <a:t>de incumplimiento esta prevista de una sanción judicial</a:t>
            </a:r>
            <a:r>
              <a:rPr lang="es-MX" sz="2000" dirty="0" smtClean="0">
                <a:latin typeface="Arial" pitchFamily="34" charset="0"/>
                <a:cs typeface="Arial" pitchFamily="34" charset="0"/>
              </a:rPr>
              <a:t>.</a:t>
            </a:r>
          </a:p>
          <a:p>
            <a:pPr algn="just"/>
            <a:endParaRPr lang="es-MX" sz="2000" dirty="0">
              <a:latin typeface="Arial" pitchFamily="34" charset="0"/>
              <a:cs typeface="Arial" pitchFamily="34" charset="0"/>
            </a:endParaRPr>
          </a:p>
          <a:p>
            <a:pPr algn="just"/>
            <a:r>
              <a:rPr lang="es-MX" sz="2000" dirty="0">
                <a:latin typeface="Arial" pitchFamily="34" charset="0"/>
                <a:cs typeface="Arial" pitchFamily="34" charset="0"/>
              </a:rPr>
              <a:t>“El Derecho es el conjunto de normas que imponen deberes y normas que </a:t>
            </a:r>
            <a:r>
              <a:rPr lang="es-MX" sz="2000" dirty="0" smtClean="0">
                <a:latin typeface="Arial" pitchFamily="34" charset="0"/>
                <a:cs typeface="Arial" pitchFamily="34" charset="0"/>
              </a:rPr>
              <a:t>confieren facultades</a:t>
            </a:r>
            <a:r>
              <a:rPr lang="es-MX" sz="2000" dirty="0">
                <a:latin typeface="Arial" pitchFamily="34" charset="0"/>
                <a:cs typeface="Arial" pitchFamily="34" charset="0"/>
              </a:rPr>
              <a:t>, que establecen las bases de convivencia social y cuyo fin es dotar a </a:t>
            </a:r>
            <a:r>
              <a:rPr lang="es-MX" sz="2000" dirty="0" smtClean="0">
                <a:latin typeface="Arial" pitchFamily="34" charset="0"/>
                <a:cs typeface="Arial" pitchFamily="34" charset="0"/>
              </a:rPr>
              <a:t>todos los </a:t>
            </a:r>
            <a:r>
              <a:rPr lang="es-MX" sz="2000" dirty="0">
                <a:latin typeface="Arial" pitchFamily="34" charset="0"/>
                <a:cs typeface="Arial" pitchFamily="34" charset="0"/>
              </a:rPr>
              <a:t>miembros de la sociedad de los mínimos de seguridad, certeza, igualdad, libertad </a:t>
            </a:r>
            <a:r>
              <a:rPr lang="es-MX" sz="2000" dirty="0" smtClean="0">
                <a:latin typeface="Arial" pitchFamily="34" charset="0"/>
                <a:cs typeface="Arial" pitchFamily="34" charset="0"/>
              </a:rPr>
              <a:t>y justicia</a:t>
            </a:r>
            <a:endParaRPr lang="es-MX" sz="2400" dirty="0">
              <a:latin typeface="Arial" pitchFamily="34" charset="0"/>
              <a:cs typeface="Arial" pitchFamily="34" charset="0"/>
            </a:endParaRPr>
          </a:p>
        </p:txBody>
      </p:sp>
    </p:spTree>
    <p:extLst>
      <p:ext uri="{BB962C8B-B14F-4D97-AF65-F5344CB8AC3E}">
        <p14:creationId xmlns:p14="http://schemas.microsoft.com/office/powerpoint/2010/main" val="375976026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401377" y="116632"/>
            <a:ext cx="8419095" cy="954107"/>
          </a:xfrm>
          <a:prstGeom prst="rect">
            <a:avLst/>
          </a:prstGeom>
          <a:noFill/>
        </p:spPr>
        <p:txBody>
          <a:bodyPr wrap="square" rtlCol="0">
            <a:spAutoFit/>
          </a:bodyPr>
          <a:lstStyle/>
          <a:p>
            <a:pPr algn="ctr"/>
            <a:r>
              <a:rPr lang="es-MX" sz="2800" b="1" dirty="0" smtClean="0">
                <a:latin typeface="Arial" pitchFamily="34" charset="0"/>
                <a:cs typeface="Arial" pitchFamily="34" charset="0"/>
              </a:rPr>
              <a:t>El derecho y sus </a:t>
            </a:r>
            <a:r>
              <a:rPr lang="es-MX" sz="2800" b="1" dirty="0">
                <a:latin typeface="Arial" pitchFamily="34" charset="0"/>
                <a:cs typeface="Arial" pitchFamily="34" charset="0"/>
              </a:rPr>
              <a:t>dos sentidos principales.</a:t>
            </a:r>
          </a:p>
          <a:p>
            <a:pPr algn="just"/>
            <a:endParaRPr lang="es-MX" sz="2800" b="1" dirty="0">
              <a:latin typeface="Arial" pitchFamily="34" charset="0"/>
              <a:cs typeface="Arial" pitchFamily="34" charset="0"/>
            </a:endParaRPr>
          </a:p>
        </p:txBody>
      </p:sp>
      <p:sp>
        <p:nvSpPr>
          <p:cNvPr id="3" name="2 CuadroTexto"/>
          <p:cNvSpPr txBox="1"/>
          <p:nvPr/>
        </p:nvSpPr>
        <p:spPr>
          <a:xfrm>
            <a:off x="755576" y="1340768"/>
            <a:ext cx="2808312" cy="1754326"/>
          </a:xfrm>
          <a:prstGeom prst="rect">
            <a:avLst/>
          </a:prstGeom>
          <a:solidFill>
            <a:schemeClr val="tx2">
              <a:lumMod val="20000"/>
              <a:lumOff val="80000"/>
            </a:schemeClr>
          </a:solidFill>
        </p:spPr>
        <p:txBody>
          <a:bodyPr wrap="square" rtlCol="0">
            <a:spAutoFit/>
          </a:bodyPr>
          <a:lstStyle/>
          <a:p>
            <a:pPr algn="just"/>
            <a:r>
              <a:rPr lang="es-MX" dirty="0"/>
              <a:t>En sus sentido fundamental la palabra derecho designa una </a:t>
            </a:r>
            <a:r>
              <a:rPr lang="es-MX" dirty="0" smtClean="0"/>
              <a:t>facultad </a:t>
            </a:r>
            <a:r>
              <a:rPr lang="es-MX" dirty="0"/>
              <a:t>reconocida a una persona por la ley y que le permite realizar determinados actos.</a:t>
            </a:r>
          </a:p>
        </p:txBody>
      </p:sp>
      <p:sp>
        <p:nvSpPr>
          <p:cNvPr id="5" name="4 CuadroTexto"/>
          <p:cNvSpPr txBox="1"/>
          <p:nvPr/>
        </p:nvSpPr>
        <p:spPr>
          <a:xfrm>
            <a:off x="5364088" y="1330408"/>
            <a:ext cx="2736304" cy="1754326"/>
          </a:xfrm>
          <a:prstGeom prst="rect">
            <a:avLst/>
          </a:prstGeom>
          <a:solidFill>
            <a:schemeClr val="tx2">
              <a:lumMod val="20000"/>
              <a:lumOff val="80000"/>
            </a:schemeClr>
          </a:solidFill>
        </p:spPr>
        <p:txBody>
          <a:bodyPr wrap="square" rtlCol="0">
            <a:spAutoFit/>
          </a:bodyPr>
          <a:lstStyle/>
          <a:p>
            <a:pPr algn="just"/>
            <a:r>
              <a:rPr lang="es-MX" dirty="0" smtClean="0"/>
              <a:t>En otro sentido designa el conjunto de leyes , es decir el conjunto de normas jurídicas aplicables a los seres humanos.</a:t>
            </a:r>
          </a:p>
          <a:p>
            <a:pPr algn="just"/>
            <a:endParaRPr lang="es-MX" dirty="0"/>
          </a:p>
        </p:txBody>
      </p:sp>
      <p:sp>
        <p:nvSpPr>
          <p:cNvPr id="2" name="1 Flecha abajo"/>
          <p:cNvSpPr/>
          <p:nvPr/>
        </p:nvSpPr>
        <p:spPr>
          <a:xfrm>
            <a:off x="1727684" y="3095094"/>
            <a:ext cx="432048" cy="693946"/>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6" name="5 Flecha abajo"/>
          <p:cNvSpPr/>
          <p:nvPr/>
        </p:nvSpPr>
        <p:spPr>
          <a:xfrm>
            <a:off x="6525163" y="3097925"/>
            <a:ext cx="432048" cy="693946"/>
          </a:xfrm>
          <a:prstGeom prst="downArrow">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sp>
        <p:nvSpPr>
          <p:cNvPr id="7" name="6 CuadroTexto"/>
          <p:cNvSpPr txBox="1"/>
          <p:nvPr/>
        </p:nvSpPr>
        <p:spPr>
          <a:xfrm>
            <a:off x="1043608" y="3966004"/>
            <a:ext cx="2232248" cy="400110"/>
          </a:xfrm>
          <a:prstGeom prst="rect">
            <a:avLst/>
          </a:prstGeom>
          <a:solidFill>
            <a:schemeClr val="tx2">
              <a:lumMod val="60000"/>
              <a:lumOff val="40000"/>
            </a:schemeClr>
          </a:solidFill>
        </p:spPr>
        <p:txBody>
          <a:bodyPr wrap="square" rtlCol="0">
            <a:spAutoFit/>
          </a:bodyPr>
          <a:lstStyle/>
          <a:p>
            <a:r>
              <a:rPr lang="es-MX" sz="2000" b="1" dirty="0" smtClean="0"/>
              <a:t>Derecho subjetivo</a:t>
            </a:r>
            <a:endParaRPr lang="es-MX" sz="2000" b="1" dirty="0"/>
          </a:p>
        </p:txBody>
      </p:sp>
      <p:sp>
        <p:nvSpPr>
          <p:cNvPr id="8" name="7 CuadroTexto"/>
          <p:cNvSpPr txBox="1"/>
          <p:nvPr/>
        </p:nvSpPr>
        <p:spPr>
          <a:xfrm>
            <a:off x="5730424" y="3950150"/>
            <a:ext cx="2088232" cy="400110"/>
          </a:xfrm>
          <a:prstGeom prst="rect">
            <a:avLst/>
          </a:prstGeom>
          <a:solidFill>
            <a:schemeClr val="tx2">
              <a:lumMod val="60000"/>
              <a:lumOff val="40000"/>
            </a:schemeClr>
          </a:solidFill>
        </p:spPr>
        <p:txBody>
          <a:bodyPr wrap="square" rtlCol="0">
            <a:spAutoFit/>
          </a:bodyPr>
          <a:lstStyle/>
          <a:p>
            <a:r>
              <a:rPr lang="es-MX" sz="2000" b="1" dirty="0" smtClean="0"/>
              <a:t>Derecho objetivo</a:t>
            </a:r>
            <a:endParaRPr lang="es-MX" sz="2000" b="1" dirty="0"/>
          </a:p>
        </p:txBody>
      </p:sp>
    </p:spTree>
    <p:extLst>
      <p:ext uri="{BB962C8B-B14F-4D97-AF65-F5344CB8AC3E}">
        <p14:creationId xmlns:p14="http://schemas.microsoft.com/office/powerpoint/2010/main" val="77252481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3"/>
          <p:cNvSpPr/>
          <p:nvPr/>
        </p:nvSpPr>
        <p:spPr>
          <a:xfrm>
            <a:off x="423877" y="1628800"/>
            <a:ext cx="3860091" cy="1631216"/>
          </a:xfrm>
          <a:prstGeom prst="rect">
            <a:avLst/>
          </a:prstGeom>
          <a:solidFill>
            <a:schemeClr val="tx2">
              <a:lumMod val="60000"/>
              <a:lumOff val="40000"/>
            </a:schemeClr>
          </a:solidFill>
        </p:spPr>
        <p:txBody>
          <a:bodyPr wrap="square">
            <a:spAutoFit/>
          </a:bodyPr>
          <a:lstStyle/>
          <a:p>
            <a:pPr algn="just"/>
            <a:r>
              <a:rPr lang="es-ES" sz="2000" b="1" dirty="0" smtClean="0">
                <a:latin typeface="Arial"/>
                <a:cs typeface="Arial"/>
              </a:rPr>
              <a:t>Conjunto de normas imperativo-atributivas que en una cierta época y un país determinado la autoridad política declara obligatorias.</a:t>
            </a:r>
            <a:endParaRPr lang="es-ES" dirty="0" smtClean="0">
              <a:latin typeface="Arial"/>
              <a:cs typeface="Arial"/>
            </a:endParaRPr>
          </a:p>
        </p:txBody>
      </p:sp>
      <p:sp>
        <p:nvSpPr>
          <p:cNvPr id="8" name="Rectángulo 2"/>
          <p:cNvSpPr/>
          <p:nvPr/>
        </p:nvSpPr>
        <p:spPr>
          <a:xfrm>
            <a:off x="186926" y="692696"/>
            <a:ext cx="8712968" cy="1323439"/>
          </a:xfrm>
          <a:prstGeom prst="rect">
            <a:avLst/>
          </a:prstGeom>
        </p:spPr>
        <p:txBody>
          <a:bodyPr wrap="square">
            <a:spAutoFit/>
          </a:bodyPr>
          <a:lstStyle/>
          <a:p>
            <a:r>
              <a:rPr lang="es-ES" sz="4000" dirty="0" smtClean="0">
                <a:latin typeface="Cooper Black"/>
                <a:cs typeface="Cooper Black"/>
              </a:rPr>
              <a:t>Derecho vigente:</a:t>
            </a:r>
          </a:p>
          <a:p>
            <a:pPr algn="ctr"/>
            <a:r>
              <a:rPr lang="es-ES" sz="4000" dirty="0" smtClean="0">
                <a:latin typeface="Cooper Black"/>
                <a:cs typeface="Cooper Black"/>
              </a:rPr>
              <a:t> </a:t>
            </a:r>
          </a:p>
        </p:txBody>
      </p:sp>
      <p:sp>
        <p:nvSpPr>
          <p:cNvPr id="2" name="1 CuadroTexto"/>
          <p:cNvSpPr txBox="1"/>
          <p:nvPr/>
        </p:nvSpPr>
        <p:spPr>
          <a:xfrm>
            <a:off x="5309257" y="1707677"/>
            <a:ext cx="3672408" cy="1754326"/>
          </a:xfrm>
          <a:prstGeom prst="rect">
            <a:avLst/>
          </a:prstGeom>
          <a:solidFill>
            <a:srgbClr val="00B0F0"/>
          </a:solidFill>
        </p:spPr>
        <p:txBody>
          <a:bodyPr wrap="square" rtlCol="0">
            <a:spAutoFit/>
          </a:bodyPr>
          <a:lstStyle/>
          <a:p>
            <a:pPr algn="just"/>
            <a:r>
              <a:rPr lang="es-MX" dirty="0" smtClean="0"/>
              <a:t>Su vigencia se encuentra condicionada por la reunión de ciertos requisitos que la Constitución Política de los Estados Unidos Mexicanos enumera en los artículos 71 y 72 .</a:t>
            </a:r>
            <a:endParaRPr lang="es-MX" dirty="0"/>
          </a:p>
        </p:txBody>
      </p:sp>
      <p:sp>
        <p:nvSpPr>
          <p:cNvPr id="3" name="2 CuadroTexto"/>
          <p:cNvSpPr txBox="1"/>
          <p:nvPr/>
        </p:nvSpPr>
        <p:spPr>
          <a:xfrm>
            <a:off x="6163590" y="4263478"/>
            <a:ext cx="2736304" cy="646331"/>
          </a:xfrm>
          <a:prstGeom prst="rect">
            <a:avLst/>
          </a:prstGeom>
          <a:solidFill>
            <a:schemeClr val="accent1">
              <a:lumMod val="60000"/>
              <a:lumOff val="40000"/>
            </a:schemeClr>
          </a:solidFill>
        </p:spPr>
        <p:txBody>
          <a:bodyPr wrap="square" rtlCol="0">
            <a:spAutoFit/>
          </a:bodyPr>
          <a:lstStyle/>
          <a:p>
            <a:pPr algn="ctr"/>
            <a:r>
              <a:rPr lang="es-MX" dirty="0" smtClean="0"/>
              <a:t>ETAPAS DEL PROCESO LEGISLATIVO.</a:t>
            </a:r>
            <a:endParaRPr lang="es-MX" dirty="0"/>
          </a:p>
        </p:txBody>
      </p:sp>
      <p:sp>
        <p:nvSpPr>
          <p:cNvPr id="4" name="3 CuadroTexto"/>
          <p:cNvSpPr txBox="1"/>
          <p:nvPr/>
        </p:nvSpPr>
        <p:spPr>
          <a:xfrm>
            <a:off x="1079382" y="3890172"/>
            <a:ext cx="3384376" cy="923330"/>
          </a:xfrm>
          <a:prstGeom prst="rect">
            <a:avLst/>
          </a:prstGeom>
          <a:solidFill>
            <a:srgbClr val="00B0F0"/>
          </a:solidFill>
        </p:spPr>
        <p:txBody>
          <a:bodyPr wrap="square" rtlCol="0">
            <a:spAutoFit/>
          </a:bodyPr>
          <a:lstStyle/>
          <a:p>
            <a:pPr algn="just"/>
            <a:r>
              <a:rPr lang="es-MX" dirty="0" smtClean="0"/>
              <a:t>Pierden su vigencia (total o parcialmente) por otra ley ulterior que la derogue o abrogue </a:t>
            </a:r>
            <a:endParaRPr lang="es-MX" dirty="0"/>
          </a:p>
        </p:txBody>
      </p:sp>
      <p:sp>
        <p:nvSpPr>
          <p:cNvPr id="5" name="4 CuadroTexto"/>
          <p:cNvSpPr txBox="1"/>
          <p:nvPr/>
        </p:nvSpPr>
        <p:spPr>
          <a:xfrm>
            <a:off x="168866" y="5445224"/>
            <a:ext cx="2494921" cy="1200329"/>
          </a:xfrm>
          <a:prstGeom prst="rect">
            <a:avLst/>
          </a:prstGeom>
          <a:solidFill>
            <a:schemeClr val="accent1">
              <a:lumMod val="60000"/>
              <a:lumOff val="40000"/>
            </a:schemeClr>
          </a:solidFill>
        </p:spPr>
        <p:txBody>
          <a:bodyPr wrap="square" rtlCol="0">
            <a:spAutoFit/>
          </a:bodyPr>
          <a:lstStyle/>
          <a:p>
            <a:pPr algn="just"/>
            <a:r>
              <a:rPr lang="es-MX" b="1" dirty="0" smtClean="0">
                <a:solidFill>
                  <a:schemeClr val="bg1"/>
                </a:solidFill>
              </a:rPr>
              <a:t>ABROGATORIAS: </a:t>
            </a:r>
            <a:r>
              <a:rPr lang="es-MX" dirty="0" smtClean="0"/>
              <a:t>La extinción de la vigencia puede abolir todo un conjunto de leyes</a:t>
            </a:r>
            <a:endParaRPr lang="es-MX" dirty="0"/>
          </a:p>
        </p:txBody>
      </p:sp>
      <p:sp>
        <p:nvSpPr>
          <p:cNvPr id="6" name="5 CuadroTexto"/>
          <p:cNvSpPr txBox="1"/>
          <p:nvPr/>
        </p:nvSpPr>
        <p:spPr>
          <a:xfrm>
            <a:off x="3468305" y="5431343"/>
            <a:ext cx="2656010" cy="1200329"/>
          </a:xfrm>
          <a:prstGeom prst="rect">
            <a:avLst/>
          </a:prstGeom>
          <a:solidFill>
            <a:schemeClr val="accent1">
              <a:lumMod val="60000"/>
              <a:lumOff val="40000"/>
            </a:schemeClr>
          </a:solidFill>
        </p:spPr>
        <p:txBody>
          <a:bodyPr wrap="square" rtlCol="0">
            <a:spAutoFit/>
          </a:bodyPr>
          <a:lstStyle/>
          <a:p>
            <a:pPr algn="just"/>
            <a:r>
              <a:rPr lang="es-MX" dirty="0" smtClean="0">
                <a:solidFill>
                  <a:schemeClr val="bg1"/>
                </a:solidFill>
              </a:rPr>
              <a:t>DEROGATORIAS:</a:t>
            </a:r>
            <a:r>
              <a:rPr lang="es-MX" dirty="0" smtClean="0"/>
              <a:t> Puede abolir solo alguna de las disposiciones de un ordenamiento legal</a:t>
            </a:r>
            <a:endParaRPr lang="es-MX" dirty="0"/>
          </a:p>
        </p:txBody>
      </p:sp>
      <p:sp>
        <p:nvSpPr>
          <p:cNvPr id="9" name="8 Flecha a la derecha con bandas"/>
          <p:cNvSpPr/>
          <p:nvPr/>
        </p:nvSpPr>
        <p:spPr>
          <a:xfrm rot="5400000">
            <a:off x="2187742" y="3289337"/>
            <a:ext cx="641384" cy="52627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030462">
            <a:off x="4568078" y="1948861"/>
            <a:ext cx="449431" cy="822325"/>
          </a:xfrm>
          <a:prstGeom prst="rect">
            <a:avLst/>
          </a:prstGeom>
          <a:solidFill>
            <a:schemeClr val="bg1"/>
          </a:solidFill>
          <a:ln>
            <a:noFill/>
          </a:ln>
          <a:effectLst/>
        </p:spPr>
      </p:pic>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9605" y="3462003"/>
            <a:ext cx="440707"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8"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543557">
            <a:off x="2112047" y="4818642"/>
            <a:ext cx="507038" cy="669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rot="17421149">
            <a:off x="3338364" y="4675096"/>
            <a:ext cx="755650"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9078739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3"/>
          <p:cNvSpPr/>
          <p:nvPr/>
        </p:nvSpPr>
        <p:spPr>
          <a:xfrm>
            <a:off x="423877" y="1628800"/>
            <a:ext cx="3860091" cy="1015663"/>
          </a:xfrm>
          <a:prstGeom prst="rect">
            <a:avLst/>
          </a:prstGeom>
          <a:solidFill>
            <a:schemeClr val="bg1"/>
          </a:solidFill>
        </p:spPr>
        <p:txBody>
          <a:bodyPr wrap="square">
            <a:spAutoFit/>
          </a:bodyPr>
          <a:lstStyle/>
          <a:p>
            <a:pPr algn="just"/>
            <a:r>
              <a:rPr lang="es-ES" sz="2000" b="1" dirty="0" smtClean="0">
                <a:latin typeface="Arial"/>
                <a:cs typeface="Arial"/>
              </a:rPr>
              <a:t>La positividad estriba en la observancia de cualquier precepto vigente o no vigente.</a:t>
            </a:r>
            <a:endParaRPr lang="es-ES" dirty="0" smtClean="0">
              <a:latin typeface="Arial"/>
              <a:cs typeface="Arial"/>
            </a:endParaRPr>
          </a:p>
        </p:txBody>
      </p:sp>
      <p:sp>
        <p:nvSpPr>
          <p:cNvPr id="8" name="Rectángulo 2"/>
          <p:cNvSpPr/>
          <p:nvPr/>
        </p:nvSpPr>
        <p:spPr>
          <a:xfrm>
            <a:off x="186926" y="692696"/>
            <a:ext cx="8712968" cy="707886"/>
          </a:xfrm>
          <a:prstGeom prst="rect">
            <a:avLst/>
          </a:prstGeom>
        </p:spPr>
        <p:txBody>
          <a:bodyPr wrap="square">
            <a:spAutoFit/>
          </a:bodyPr>
          <a:lstStyle/>
          <a:p>
            <a:r>
              <a:rPr lang="es-ES" sz="4000" dirty="0" smtClean="0">
                <a:latin typeface="Cooper Black"/>
                <a:cs typeface="Cooper Black"/>
              </a:rPr>
              <a:t>Derecho positivo: </a:t>
            </a:r>
          </a:p>
        </p:txBody>
      </p:sp>
      <p:sp>
        <p:nvSpPr>
          <p:cNvPr id="2" name="1 CuadroTexto"/>
          <p:cNvSpPr txBox="1"/>
          <p:nvPr/>
        </p:nvSpPr>
        <p:spPr>
          <a:xfrm>
            <a:off x="5309257" y="1707677"/>
            <a:ext cx="3672408" cy="923330"/>
          </a:xfrm>
          <a:prstGeom prst="rect">
            <a:avLst/>
          </a:prstGeom>
          <a:solidFill>
            <a:srgbClr val="00B0F0"/>
          </a:solidFill>
        </p:spPr>
        <p:txBody>
          <a:bodyPr wrap="square" rtlCol="0">
            <a:spAutoFit/>
          </a:bodyPr>
          <a:lstStyle/>
          <a:p>
            <a:pPr algn="just"/>
            <a:r>
              <a:rPr lang="es-MX" dirty="0" smtClean="0"/>
              <a:t>Las disposiciones que el legislador crea tienen vigencia en todo caso, mas no siempre son acatadas.</a:t>
            </a:r>
            <a:endParaRPr lang="es-MX" dirty="0"/>
          </a:p>
        </p:txBody>
      </p:sp>
      <p:sp>
        <p:nvSpPr>
          <p:cNvPr id="3" name="2 CuadroTexto"/>
          <p:cNvSpPr txBox="1"/>
          <p:nvPr/>
        </p:nvSpPr>
        <p:spPr>
          <a:xfrm>
            <a:off x="5591396" y="3758873"/>
            <a:ext cx="3085060" cy="1569660"/>
          </a:xfrm>
          <a:prstGeom prst="rect">
            <a:avLst/>
          </a:prstGeom>
          <a:solidFill>
            <a:schemeClr val="accent1">
              <a:lumMod val="60000"/>
              <a:lumOff val="40000"/>
            </a:schemeClr>
          </a:solidFill>
        </p:spPr>
        <p:txBody>
          <a:bodyPr wrap="square" rtlCol="0">
            <a:spAutoFit/>
          </a:bodyPr>
          <a:lstStyle/>
          <a:p>
            <a:pPr algn="ctr"/>
            <a:r>
              <a:rPr lang="es-MX" sz="2400" b="1" i="1" dirty="0" smtClean="0"/>
              <a:t>No todo derecho vigente es positivo, ni todo derecho positivo es vigente</a:t>
            </a:r>
            <a:r>
              <a:rPr lang="es-MX" dirty="0" smtClean="0"/>
              <a:t>.</a:t>
            </a:r>
            <a:endParaRPr lang="es-MX" dirty="0"/>
          </a:p>
        </p:txBody>
      </p:sp>
      <p:sp>
        <p:nvSpPr>
          <p:cNvPr id="4" name="3 CuadroTexto"/>
          <p:cNvSpPr txBox="1"/>
          <p:nvPr/>
        </p:nvSpPr>
        <p:spPr>
          <a:xfrm>
            <a:off x="1079382" y="3552473"/>
            <a:ext cx="3384376" cy="1200329"/>
          </a:xfrm>
          <a:prstGeom prst="rect">
            <a:avLst/>
          </a:prstGeom>
          <a:solidFill>
            <a:srgbClr val="00B0F0"/>
          </a:solidFill>
        </p:spPr>
        <p:txBody>
          <a:bodyPr wrap="square" rtlCol="0">
            <a:spAutoFit/>
          </a:bodyPr>
          <a:lstStyle/>
          <a:p>
            <a:pPr algn="just"/>
            <a:r>
              <a:rPr lang="es-MX" dirty="0" smtClean="0"/>
              <a:t>La costumbre no aceptada por la autoridad política es derecho positivo, pero carece de validez formal</a:t>
            </a:r>
            <a:endParaRPr lang="es-MX" dirty="0"/>
          </a:p>
        </p:txBody>
      </p:sp>
      <p:sp>
        <p:nvSpPr>
          <p:cNvPr id="9" name="8 Flecha a la derecha con bandas"/>
          <p:cNvSpPr/>
          <p:nvPr/>
        </p:nvSpPr>
        <p:spPr>
          <a:xfrm rot="5400000">
            <a:off x="2187742" y="2787704"/>
            <a:ext cx="641384" cy="526272"/>
          </a:xfrm>
          <a:prstGeom prst="strip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MX"/>
          </a:p>
        </p:txBody>
      </p:sp>
      <p:pic>
        <p:nvPicPr>
          <p:cNvPr id="1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rot="16030462">
            <a:off x="4568078" y="1948861"/>
            <a:ext cx="449431" cy="822325"/>
          </a:xfrm>
          <a:prstGeom prst="rect">
            <a:avLst/>
          </a:prstGeom>
          <a:solidFill>
            <a:schemeClr val="bg1"/>
          </a:solidFill>
          <a:ln>
            <a:noFill/>
          </a:ln>
          <a:effectLst/>
        </p:spPr>
      </p:pic>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04754" y="2730148"/>
            <a:ext cx="440707"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9"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4441897">
            <a:off x="4721443" y="3806201"/>
            <a:ext cx="755650" cy="828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470451605"/>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1345</TotalTime>
  <Words>739</Words>
  <Application>Microsoft Office PowerPoint</Application>
  <PresentationFormat>Presentación en pantalla (4:3)</PresentationFormat>
  <Paragraphs>62</Paragraphs>
  <Slides>10</Slides>
  <Notes>1</Notes>
  <HiddenSlides>0</HiddenSlides>
  <MMClips>0</MMClips>
  <ScaleCrop>false</ScaleCrop>
  <HeadingPairs>
    <vt:vector size="4" baseType="variant">
      <vt:variant>
        <vt:lpstr>Tema</vt:lpstr>
      </vt:variant>
      <vt:variant>
        <vt:i4>1</vt:i4>
      </vt:variant>
      <vt:variant>
        <vt:lpstr>Títulos de diapositiva</vt:lpstr>
      </vt:variant>
      <vt:variant>
        <vt:i4>10</vt:i4>
      </vt:variant>
    </vt:vector>
  </HeadingPairs>
  <TitlesOfParts>
    <vt:vector size="11" baseType="lpstr">
      <vt:lpstr>Tema de Office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mas</dc:creator>
  <cp:lastModifiedBy>Acer</cp:lastModifiedBy>
  <cp:revision>45</cp:revision>
  <dcterms:created xsi:type="dcterms:W3CDTF">2012-08-07T16:35:15Z</dcterms:created>
  <dcterms:modified xsi:type="dcterms:W3CDTF">2014-03-23T20:28:26Z</dcterms:modified>
</cp:coreProperties>
</file>